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7" r:id="rId1"/>
    <p:sldMasterId id="2147483669" r:id="rId2"/>
  </p:sldMasterIdLst>
  <p:notesMasterIdLst>
    <p:notesMasterId r:id="rId11"/>
  </p:notesMasterIdLst>
  <p:handoutMasterIdLst>
    <p:handoutMasterId r:id="rId12"/>
  </p:handoutMasterIdLst>
  <p:sldIdLst>
    <p:sldId id="294" r:id="rId3"/>
    <p:sldId id="292" r:id="rId4"/>
    <p:sldId id="295" r:id="rId5"/>
    <p:sldId id="296" r:id="rId6"/>
    <p:sldId id="297" r:id="rId7"/>
    <p:sldId id="298" r:id="rId8"/>
    <p:sldId id="299" r:id="rId9"/>
    <p:sldId id="300" r:id="rId10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FB23E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03" autoAdjust="0"/>
    <p:restoredTop sz="93606" autoAdjust="0"/>
  </p:normalViewPr>
  <p:slideViewPr>
    <p:cSldViewPr snapToGrid="0" snapToObjects="1">
      <p:cViewPr>
        <p:scale>
          <a:sx n="80" d="100"/>
          <a:sy n="80" d="100"/>
        </p:scale>
        <p:origin x="-1014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9C456A-67C2-4249-9C84-A7057CCABC44}" type="datetimeFigureOut">
              <a:rPr lang="en-US" smtClean="0"/>
              <a:t>1/16/2015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B3E2E2-228B-C044-95C5-A1817A794C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90548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056E184-CB1D-4B43-BD43-5790560FE1E0}" type="datetimeFigureOut">
              <a:rPr lang="en-US" smtClean="0"/>
              <a:t>1/16/2015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F2F6CC8-C099-4689-8918-1961A9B208A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05474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r>
              <a:rPr lang="en-US" baseline="0" dirty="0" smtClean="0"/>
              <a:t> for the assertion that PC leads to improved pop’n health, lower costs, higher quality:</a:t>
            </a:r>
          </a:p>
          <a:p>
            <a:r>
              <a:rPr lang="en-US" baseline="0" dirty="0" smtClean="0"/>
              <a:t>	Barbara Starfield, L Shi A Grover and J Mcinko – </a:t>
            </a:r>
            <a:r>
              <a:rPr lang="en-US" i="1" baseline="0" dirty="0" smtClean="0"/>
              <a:t>Hlth Aff</a:t>
            </a:r>
            <a:r>
              <a:rPr lang="en-US" i="0" baseline="0" dirty="0" smtClean="0"/>
              <a:t>, 2005, W5-97-W5-107; Baicher and Chandra, </a:t>
            </a:r>
            <a:r>
              <a:rPr lang="en-US" i="1" baseline="0" dirty="0" smtClean="0"/>
              <a:t>Hlth Aff</a:t>
            </a:r>
            <a:r>
              <a:rPr lang="en-US" i="0" baseline="0" dirty="0" smtClean="0"/>
              <a:t> (2004) and Macinko, et al, </a:t>
            </a:r>
            <a:r>
              <a:rPr lang="en-US" i="1" baseline="0" dirty="0" smtClean="0"/>
              <a:t>Int J Hlth Svc</a:t>
            </a:r>
            <a:r>
              <a:rPr lang="en-US" i="0" baseline="0" dirty="0" smtClean="0"/>
              <a:t> (2007).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F6CC8-C099-4689-8918-1961A9B208AB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67318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56534-4107-7643-9FD1-A9FC5EB2D0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220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56534-4107-7643-9FD1-A9FC5EB2D0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5783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56534-4107-7643-9FD1-A9FC5EB2D0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50938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56534-4107-7643-9FD1-A9FC5EB2D0B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51279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56534-4107-7643-9FD1-A9FC5EB2D0B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74461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56534-4107-7643-9FD1-A9FC5EB2D0B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98011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="0" i="0">
                <a:solidFill>
                  <a:schemeClr val="bg1"/>
                </a:solidFill>
                <a:latin typeface="Neutra Display Expert-Light"/>
                <a:cs typeface="Neutra Display Expert-Light"/>
              </a:defRPr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 b="0" i="0">
                <a:latin typeface="Neutra Display Expert-Light"/>
                <a:cs typeface="Neutra Display Expert-Light"/>
              </a:defRPr>
            </a:lvl1pPr>
            <a:lvl2pPr>
              <a:defRPr sz="2400" b="0" i="0">
                <a:latin typeface="Neutra Display Expert-Light"/>
                <a:cs typeface="Neutra Display Expert-Light"/>
              </a:defRPr>
            </a:lvl2pPr>
            <a:lvl3pPr>
              <a:defRPr sz="2000" b="0" i="0">
                <a:latin typeface="Neutra Display Expert-Light"/>
                <a:cs typeface="Neutra Display Expert-Light"/>
              </a:defRPr>
            </a:lvl3pPr>
            <a:lvl4pPr>
              <a:defRPr sz="1800" b="0" i="0">
                <a:latin typeface="Neutra Display Expert-Light"/>
                <a:cs typeface="Neutra Display Expert-Light"/>
              </a:defRPr>
            </a:lvl4pPr>
            <a:lvl5pPr>
              <a:defRPr sz="1800" b="0" i="0">
                <a:latin typeface="Neutra Display Expert-Light"/>
                <a:cs typeface="Neutra Display Expert-Ligh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 b="0" i="0">
                <a:latin typeface="Neutra Display Expert-Light"/>
                <a:cs typeface="Neutra Display Expert-Light"/>
              </a:defRPr>
            </a:lvl1pPr>
            <a:lvl2pPr>
              <a:defRPr sz="2400" b="0" i="0">
                <a:latin typeface="Neutra Display Expert-Light"/>
                <a:cs typeface="Neutra Display Expert-Light"/>
              </a:defRPr>
            </a:lvl2pPr>
            <a:lvl3pPr>
              <a:defRPr sz="2000" b="0" i="0">
                <a:latin typeface="Neutra Display Expert-Light"/>
                <a:cs typeface="Neutra Display Expert-Light"/>
              </a:defRPr>
            </a:lvl3pPr>
            <a:lvl4pPr>
              <a:defRPr sz="1800" b="0" i="0">
                <a:latin typeface="Neutra Display Expert-Light"/>
                <a:cs typeface="Neutra Display Expert-Light"/>
              </a:defRPr>
            </a:lvl4pPr>
            <a:lvl5pPr>
              <a:defRPr sz="1800" b="0" i="0">
                <a:latin typeface="Neutra Display Expert-Light"/>
                <a:cs typeface="Neutra Display Expert-Ligh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56534-4107-7643-9FD1-A9FC5EB2D0B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10265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56534-4107-7643-9FD1-A9FC5EB2D0B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20208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56534-4107-7643-9FD1-A9FC5EB2D0B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796540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56534-4107-7643-9FD1-A9FC5EB2D0B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167653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1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56534-4107-7643-9FD1-A9FC5EB2D0B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8127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56534-4107-7643-9FD1-A9FC5EB2D0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560517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56534-4107-7643-9FD1-A9FC5EB2D0B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64998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56534-4107-7643-9FD1-A9FC5EB2D0B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381236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56534-4107-7643-9FD1-A9FC5EB2D0B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8210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56534-4107-7643-9FD1-A9FC5EB2D0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4068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="0" i="0">
                <a:solidFill>
                  <a:schemeClr val="bg1"/>
                </a:solidFill>
                <a:latin typeface="Neutra Display Expert-Light"/>
                <a:cs typeface="Neutra Display Expert-Light"/>
              </a:defRPr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 b="0" i="0">
                <a:latin typeface="Neutra Display Expert-Light"/>
                <a:cs typeface="Neutra Display Expert-Light"/>
              </a:defRPr>
            </a:lvl1pPr>
            <a:lvl2pPr>
              <a:defRPr sz="2400" b="0" i="0">
                <a:latin typeface="Neutra Display Expert-Light"/>
                <a:cs typeface="Neutra Display Expert-Light"/>
              </a:defRPr>
            </a:lvl2pPr>
            <a:lvl3pPr>
              <a:defRPr sz="2000" b="0" i="0">
                <a:latin typeface="Neutra Display Expert-Light"/>
                <a:cs typeface="Neutra Display Expert-Light"/>
              </a:defRPr>
            </a:lvl3pPr>
            <a:lvl4pPr>
              <a:defRPr sz="1800" b="0" i="0">
                <a:latin typeface="Neutra Display Expert-Light"/>
                <a:cs typeface="Neutra Display Expert-Light"/>
              </a:defRPr>
            </a:lvl4pPr>
            <a:lvl5pPr>
              <a:defRPr sz="1800" b="0" i="0">
                <a:latin typeface="Neutra Display Expert-Light"/>
                <a:cs typeface="Neutra Display Expert-Ligh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 b="0" i="0">
                <a:latin typeface="Neutra Display Expert-Light"/>
                <a:cs typeface="Neutra Display Expert-Light"/>
              </a:defRPr>
            </a:lvl1pPr>
            <a:lvl2pPr>
              <a:defRPr sz="2400" b="0" i="0">
                <a:latin typeface="Neutra Display Expert-Light"/>
                <a:cs typeface="Neutra Display Expert-Light"/>
              </a:defRPr>
            </a:lvl2pPr>
            <a:lvl3pPr>
              <a:defRPr sz="2000" b="0" i="0">
                <a:latin typeface="Neutra Display Expert-Light"/>
                <a:cs typeface="Neutra Display Expert-Light"/>
              </a:defRPr>
            </a:lvl3pPr>
            <a:lvl4pPr>
              <a:defRPr sz="1800" b="0" i="0">
                <a:latin typeface="Neutra Display Expert-Light"/>
                <a:cs typeface="Neutra Display Expert-Light"/>
              </a:defRPr>
            </a:lvl4pPr>
            <a:lvl5pPr>
              <a:defRPr sz="1800" b="0" i="0">
                <a:latin typeface="Neutra Display Expert-Light"/>
                <a:cs typeface="Neutra Display Expert-Ligh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56534-4107-7643-9FD1-A9FC5EB2D0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0795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56534-4107-7643-9FD1-A9FC5EB2D0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7117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56534-4107-7643-9FD1-A9FC5EB2D0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6760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56534-4107-7643-9FD1-A9FC5EB2D0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7055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1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56534-4107-7643-9FD1-A9FC5EB2D0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0335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56534-4107-7643-9FD1-A9FC5EB2D0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1577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356534-4107-7643-9FD1-A9FC5EB2D0B1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 descr="slide template B.pdf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109" y="0"/>
            <a:ext cx="9200445" cy="6873394"/>
          </a:xfrm>
          <a:prstGeom prst="rect">
            <a:avLst/>
          </a:prstGeom>
        </p:spPr>
      </p:pic>
      <p:sp>
        <p:nvSpPr>
          <p:cNvPr id="3" name="Rectangle 2"/>
          <p:cNvSpPr/>
          <p:nvPr userDrawn="1"/>
        </p:nvSpPr>
        <p:spPr>
          <a:xfrm>
            <a:off x="-93132" y="2"/>
            <a:ext cx="9389532" cy="1278470"/>
          </a:xfrm>
          <a:prstGeom prst="rect">
            <a:avLst/>
          </a:prstGeom>
          <a:solidFill>
            <a:srgbClr val="8FB23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Oval 1"/>
          <p:cNvSpPr/>
          <p:nvPr userDrawn="1"/>
        </p:nvSpPr>
        <p:spPr>
          <a:xfrm>
            <a:off x="-93132" y="1193801"/>
            <a:ext cx="270933" cy="270933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Oval 3"/>
          <p:cNvSpPr/>
          <p:nvPr userDrawn="1"/>
        </p:nvSpPr>
        <p:spPr>
          <a:xfrm>
            <a:off x="-46565" y="1244602"/>
            <a:ext cx="177800" cy="177800"/>
          </a:xfrm>
          <a:prstGeom prst="ellipse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65766" y="1332511"/>
            <a:ext cx="9191203" cy="7831"/>
          </a:xfrm>
          <a:prstGeom prst="line">
            <a:avLst/>
          </a:prstGeom>
          <a:ln w="508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 flipV="1">
            <a:off x="130600" y="1332511"/>
            <a:ext cx="9191203" cy="3913"/>
          </a:xfrm>
          <a:prstGeom prst="line">
            <a:avLst/>
          </a:prstGeom>
          <a:ln w="9525">
            <a:solidFill>
              <a:schemeClr val="tx1">
                <a:lumMod val="65000"/>
                <a:lumOff val="3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>
            <a:off x="-14109" y="6340957"/>
            <a:ext cx="9191203" cy="7831"/>
          </a:xfrm>
          <a:prstGeom prst="line">
            <a:avLst/>
          </a:prstGeom>
          <a:ln w="508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 userDrawn="1"/>
        </p:nvSpPr>
        <p:spPr>
          <a:xfrm>
            <a:off x="-93132" y="6371745"/>
            <a:ext cx="9284335" cy="5016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-23351" y="6546911"/>
            <a:ext cx="920044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0" i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eutraface Text Light"/>
                <a:cs typeface="Neutraface Text Light"/>
              </a:rPr>
              <a:t>Maine</a:t>
            </a:r>
            <a:r>
              <a:rPr lang="en-US" sz="1000" b="0" i="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eutraface Text Light"/>
                <a:cs typeface="Neutraface Text Light"/>
              </a:rPr>
              <a:t> Health Management Coalition </a:t>
            </a:r>
            <a:r>
              <a:rPr lang="en-US" sz="1000" b="0" i="0" baseline="0" dirty="0" smtClean="0">
                <a:solidFill>
                  <a:srgbClr val="8FB23E"/>
                </a:solidFill>
                <a:latin typeface="Neutraface Text Light"/>
                <a:cs typeface="Neutraface Text Light"/>
              </a:rPr>
              <a:t>|</a:t>
            </a:r>
            <a:r>
              <a:rPr lang="en-US" sz="1000" b="0" i="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eutraface Text Light"/>
                <a:cs typeface="Neutraface Text Light"/>
              </a:rPr>
              <a:t> 11 Bowdoin Mill Island, Suite 260 </a:t>
            </a:r>
            <a:r>
              <a:rPr lang="en-US" sz="1000" b="0" i="0" baseline="0" dirty="0" smtClean="0">
                <a:solidFill>
                  <a:srgbClr val="8FB23E"/>
                </a:solidFill>
                <a:latin typeface="Neutraface Text Light"/>
                <a:cs typeface="Neutraface Text Light"/>
              </a:rPr>
              <a:t>| </a:t>
            </a:r>
            <a:r>
              <a:rPr lang="en-US" sz="1000" b="0" i="0" baseline="0" dirty="0" smtClean="0">
                <a:solidFill>
                  <a:srgbClr val="595959"/>
                </a:solidFill>
                <a:latin typeface="Neutraface Text Light"/>
                <a:cs typeface="Neutraface Text Light"/>
              </a:rPr>
              <a:t>Topsham, ME 04086 </a:t>
            </a:r>
            <a:r>
              <a:rPr lang="en-US" sz="1000" b="0" i="0" baseline="0" dirty="0" smtClean="0">
                <a:solidFill>
                  <a:srgbClr val="8FB23E"/>
                </a:solidFill>
                <a:latin typeface="Neutraface Text Light"/>
                <a:cs typeface="Neutraface Text Light"/>
              </a:rPr>
              <a:t>| </a:t>
            </a:r>
            <a:r>
              <a:rPr lang="en-US" sz="1000" b="0" i="0" baseline="0" dirty="0" smtClean="0">
                <a:solidFill>
                  <a:srgbClr val="595959"/>
                </a:solidFill>
                <a:latin typeface="Neutraface Text Light"/>
                <a:cs typeface="Neutraface Text Light"/>
              </a:rPr>
              <a:t>(207) 899-1971 </a:t>
            </a:r>
            <a:r>
              <a:rPr lang="en-US" sz="1000" b="0" i="0" baseline="0" dirty="0" smtClean="0">
                <a:solidFill>
                  <a:srgbClr val="8FB23E"/>
                </a:solidFill>
                <a:latin typeface="Neutraface Text Light"/>
                <a:cs typeface="Neutraface Text Light"/>
              </a:rPr>
              <a:t>| </a:t>
            </a:r>
            <a:r>
              <a:rPr lang="en-US" sz="1000" b="0" i="0" baseline="0" dirty="0" smtClean="0">
                <a:solidFill>
                  <a:srgbClr val="595959"/>
                </a:solidFill>
                <a:latin typeface="Neutraface Text Light"/>
                <a:cs typeface="Neutraface Text Light"/>
              </a:rPr>
              <a:t>www.mehmc.org</a:t>
            </a:r>
            <a:r>
              <a:rPr lang="en-US" sz="1000" b="0" i="0" baseline="0" dirty="0" smtClean="0">
                <a:solidFill>
                  <a:srgbClr val="8FB23E"/>
                </a:solidFill>
                <a:latin typeface="Neutraface Text Light"/>
                <a:cs typeface="Neutraface Text Light"/>
              </a:rPr>
              <a:t> | </a:t>
            </a:r>
            <a:r>
              <a:rPr lang="en-US" sz="1000" b="0" i="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eutraface Text Light"/>
                <a:cs typeface="Neutraface Text Light"/>
              </a:rPr>
              <a:t>www.getbettermaine.org</a:t>
            </a:r>
            <a:endParaRPr lang="en-US" sz="1000" b="0" i="0" dirty="0">
              <a:solidFill>
                <a:schemeClr val="tx1">
                  <a:lumMod val="65000"/>
                  <a:lumOff val="35000"/>
                </a:schemeClr>
              </a:solidFill>
              <a:latin typeface="Neutraface Text Light"/>
              <a:cs typeface="Neutraface Text Light"/>
            </a:endParaRPr>
          </a:p>
        </p:txBody>
      </p:sp>
      <p:cxnSp>
        <p:nvCxnSpPr>
          <p:cNvPr id="12" name="Straight Connector 11"/>
          <p:cNvCxnSpPr/>
          <p:nvPr userDrawn="1"/>
        </p:nvCxnSpPr>
        <p:spPr>
          <a:xfrm flipV="1">
            <a:off x="2" y="6463434"/>
            <a:ext cx="9191203" cy="3913"/>
          </a:xfrm>
          <a:prstGeom prst="line">
            <a:avLst/>
          </a:prstGeom>
          <a:ln w="9525">
            <a:solidFill>
              <a:schemeClr val="tx1">
                <a:lumMod val="65000"/>
                <a:lumOff val="3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4460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356534-4107-7643-9FD1-A9FC5EB2D0B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 descr="slide template B.pdf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109" y="0"/>
            <a:ext cx="9200445" cy="6873394"/>
          </a:xfrm>
          <a:prstGeom prst="rect">
            <a:avLst/>
          </a:prstGeom>
        </p:spPr>
      </p:pic>
      <p:sp>
        <p:nvSpPr>
          <p:cNvPr id="3" name="Rectangle 2"/>
          <p:cNvSpPr/>
          <p:nvPr userDrawn="1"/>
        </p:nvSpPr>
        <p:spPr>
          <a:xfrm>
            <a:off x="-93132" y="2"/>
            <a:ext cx="9389532" cy="1278470"/>
          </a:xfrm>
          <a:prstGeom prst="rect">
            <a:avLst/>
          </a:prstGeom>
          <a:solidFill>
            <a:srgbClr val="8FB23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Oval 1"/>
          <p:cNvSpPr/>
          <p:nvPr userDrawn="1"/>
        </p:nvSpPr>
        <p:spPr>
          <a:xfrm>
            <a:off x="-93132" y="1193801"/>
            <a:ext cx="270933" cy="270933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Oval 3"/>
          <p:cNvSpPr/>
          <p:nvPr userDrawn="1"/>
        </p:nvSpPr>
        <p:spPr>
          <a:xfrm>
            <a:off x="-46565" y="1244602"/>
            <a:ext cx="177800" cy="177800"/>
          </a:xfrm>
          <a:prstGeom prst="ellipse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65766" y="1332511"/>
            <a:ext cx="9191203" cy="7831"/>
          </a:xfrm>
          <a:prstGeom prst="line">
            <a:avLst/>
          </a:prstGeom>
          <a:ln w="508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 flipV="1">
            <a:off x="130600" y="1332511"/>
            <a:ext cx="9191203" cy="3913"/>
          </a:xfrm>
          <a:prstGeom prst="line">
            <a:avLst/>
          </a:prstGeom>
          <a:ln w="9525">
            <a:solidFill>
              <a:schemeClr val="tx1">
                <a:lumMod val="65000"/>
                <a:lumOff val="3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>
            <a:off x="-14109" y="6340957"/>
            <a:ext cx="9191203" cy="7831"/>
          </a:xfrm>
          <a:prstGeom prst="line">
            <a:avLst/>
          </a:prstGeom>
          <a:ln w="508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 flipV="1">
            <a:off x="2" y="6336438"/>
            <a:ext cx="9191203" cy="3913"/>
          </a:xfrm>
          <a:prstGeom prst="line">
            <a:avLst/>
          </a:prstGeom>
          <a:ln w="9525">
            <a:solidFill>
              <a:schemeClr val="tx1">
                <a:lumMod val="65000"/>
                <a:lumOff val="3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 userDrawn="1"/>
        </p:nvSpPr>
        <p:spPr>
          <a:xfrm>
            <a:off x="-93132" y="6371745"/>
            <a:ext cx="9284335" cy="5016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TextBox 13"/>
          <p:cNvSpPr txBox="1"/>
          <p:nvPr userDrawn="1"/>
        </p:nvSpPr>
        <p:spPr>
          <a:xfrm>
            <a:off x="-23351" y="6356417"/>
            <a:ext cx="92004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Neutraface Text Light"/>
                <a:cs typeface="Neutraface Text Light"/>
              </a:rPr>
              <a:t>Maine Health Management Coalition </a:t>
            </a:r>
            <a:r>
              <a:rPr lang="en-US" sz="1000" dirty="0" smtClean="0">
                <a:solidFill>
                  <a:srgbClr val="8FB23E"/>
                </a:solidFill>
                <a:latin typeface="Neutraface Text Light"/>
                <a:cs typeface="Neutraface Text Light"/>
              </a:rPr>
              <a:t>|</a:t>
            </a:r>
            <a:r>
              <a:rPr lang="en-US" sz="10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Neutraface Text Light"/>
                <a:cs typeface="Neutraface Text Light"/>
              </a:rPr>
              <a:t> Maine Health Management Coalition-Foundation</a:t>
            </a:r>
          </a:p>
          <a:p>
            <a:pPr algn="ctr"/>
            <a:r>
              <a:rPr lang="en-US" sz="10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Neutraface Text Light"/>
                <a:cs typeface="Neutraface Text Light"/>
              </a:rPr>
              <a:t>11 Bowdoin Mill Island, Suite 260 </a:t>
            </a:r>
            <a:r>
              <a:rPr lang="en-US" sz="1000" dirty="0" smtClean="0">
                <a:solidFill>
                  <a:srgbClr val="8FB23E"/>
                </a:solidFill>
                <a:latin typeface="Neutraface Text Light"/>
                <a:cs typeface="Neutraface Text Light"/>
              </a:rPr>
              <a:t>| </a:t>
            </a:r>
            <a:r>
              <a:rPr lang="en-US" sz="1000" dirty="0" smtClean="0">
                <a:solidFill>
                  <a:srgbClr val="595959"/>
                </a:solidFill>
                <a:latin typeface="Neutraface Text Light"/>
                <a:cs typeface="Neutraface Text Light"/>
              </a:rPr>
              <a:t>Topsham, ME 04086 </a:t>
            </a:r>
            <a:r>
              <a:rPr lang="en-US" sz="1000" dirty="0" smtClean="0">
                <a:solidFill>
                  <a:srgbClr val="8FB23E"/>
                </a:solidFill>
                <a:latin typeface="Neutraface Text Light"/>
                <a:cs typeface="Neutraface Text Light"/>
              </a:rPr>
              <a:t>| </a:t>
            </a:r>
            <a:r>
              <a:rPr lang="en-US" sz="1000" dirty="0" smtClean="0">
                <a:solidFill>
                  <a:srgbClr val="595959"/>
                </a:solidFill>
                <a:latin typeface="Neutraface Text Light"/>
                <a:cs typeface="Neutraface Text Light"/>
              </a:rPr>
              <a:t>(207) 899-1971 </a:t>
            </a:r>
            <a:r>
              <a:rPr lang="en-US" sz="1000" dirty="0" smtClean="0">
                <a:solidFill>
                  <a:srgbClr val="8FB23E"/>
                </a:solidFill>
                <a:latin typeface="Neutraface Text Light"/>
                <a:cs typeface="Neutraface Text Light"/>
              </a:rPr>
              <a:t>| </a:t>
            </a:r>
            <a:r>
              <a:rPr lang="en-US" sz="1000" dirty="0" smtClean="0">
                <a:solidFill>
                  <a:srgbClr val="595959"/>
                </a:solidFill>
                <a:latin typeface="Neutraface Text Light"/>
                <a:cs typeface="Neutraface Text Light"/>
              </a:rPr>
              <a:t>www.mehmc.org</a:t>
            </a:r>
            <a:r>
              <a:rPr lang="en-US" sz="1000" dirty="0" smtClean="0">
                <a:solidFill>
                  <a:srgbClr val="8FB23E"/>
                </a:solidFill>
                <a:latin typeface="Neutraface Text Light"/>
                <a:cs typeface="Neutraface Text Light"/>
              </a:rPr>
              <a:t> | </a:t>
            </a:r>
            <a:r>
              <a:rPr lang="en-US" sz="10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Neutraface Text Light"/>
                <a:cs typeface="Neutraface Text Light"/>
              </a:rPr>
              <a:t>www.getbettermaine.org</a:t>
            </a:r>
            <a:endParaRPr lang="en-US" sz="1000" dirty="0">
              <a:solidFill>
                <a:prstClr val="black">
                  <a:lumMod val="65000"/>
                  <a:lumOff val="35000"/>
                </a:prstClr>
              </a:solidFill>
              <a:latin typeface="Neutraface Text Light"/>
              <a:cs typeface="Neutraface Text Light"/>
            </a:endParaRPr>
          </a:p>
        </p:txBody>
      </p:sp>
    </p:spTree>
    <p:extLst>
      <p:ext uri="{BB962C8B-B14F-4D97-AF65-F5344CB8AC3E}">
        <p14:creationId xmlns:p14="http://schemas.microsoft.com/office/powerpoint/2010/main" val="2672910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56534-4107-7643-9FD1-A9FC5EB2D0B1}" type="slidenum">
              <a:rPr lang="en-US" smtClean="0"/>
              <a:t>1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-190500" y="-127000"/>
            <a:ext cx="9626600" cy="71755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4" name="Picture 13" descr="cover slide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64581" y="-148162"/>
            <a:ext cx="9715500" cy="721995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930400" y="1806159"/>
            <a:ext cx="5384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Helvetica Neue"/>
                <a:cs typeface="Helvetica Neue"/>
              </a:rPr>
              <a:t>Spending on Primary Care</a:t>
            </a:r>
            <a:endParaRPr lang="en-US" sz="3600" dirty="0">
              <a:latin typeface="Helvetica Neue"/>
              <a:cs typeface="Helvetica Neue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40000" y="3467100"/>
            <a:ext cx="42037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Helvetica Neue Thin"/>
                <a:cs typeface="Helvetica Neue Thin"/>
              </a:rPr>
              <a:t>Ellen Schneiter</a:t>
            </a:r>
          </a:p>
          <a:p>
            <a:pPr algn="ctr"/>
            <a:r>
              <a:rPr lang="en-US" sz="2400" dirty="0" smtClean="0">
                <a:latin typeface="Helvetica Neue Thin"/>
                <a:cs typeface="Helvetica Neue Thin"/>
              </a:rPr>
              <a:t>Maine Health Management Coalition</a:t>
            </a:r>
          </a:p>
          <a:p>
            <a:pPr algn="ctr"/>
            <a:endParaRPr lang="en-US" sz="2400" dirty="0">
              <a:latin typeface="Helvetica Neue Thin"/>
              <a:cs typeface="Helvetica Neue Thin"/>
            </a:endParaRPr>
          </a:p>
        </p:txBody>
      </p:sp>
    </p:spTree>
    <p:extLst>
      <p:ext uri="{BB962C8B-B14F-4D97-AF65-F5344CB8AC3E}">
        <p14:creationId xmlns:p14="http://schemas.microsoft.com/office/powerpoint/2010/main" val="3542260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Spending on Primary Care in Maine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743076"/>
            <a:ext cx="8229600" cy="4525963"/>
          </a:xfrm>
        </p:spPr>
        <p:txBody>
          <a:bodyPr/>
          <a:lstStyle/>
          <a:p>
            <a:r>
              <a:rPr lang="en-US" dirty="0" smtClean="0"/>
              <a:t>Why do we care?</a:t>
            </a:r>
          </a:p>
          <a:p>
            <a:pPr lvl="1"/>
            <a:r>
              <a:rPr lang="en-US" dirty="0" smtClean="0"/>
              <a:t>Primary care is the backbone of our health care delivery system</a:t>
            </a:r>
          </a:p>
          <a:p>
            <a:pPr lvl="2"/>
            <a:r>
              <a:rPr lang="en-US" dirty="0" smtClean="0"/>
              <a:t>Systems of care built on a strong foundation of primary care have better quality of care, good population health and lower costs</a:t>
            </a:r>
          </a:p>
          <a:p>
            <a:pPr lvl="2"/>
            <a:r>
              <a:rPr lang="en-US" dirty="0" smtClean="0"/>
              <a:t>As compared to other nations, the US has lagged behind in these system attributes</a:t>
            </a:r>
          </a:p>
          <a:p>
            <a:pPr lvl="3"/>
            <a:r>
              <a:rPr lang="en-US" dirty="0" smtClean="0"/>
              <a:t>This is likely due in part to a lack of investment in primary care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56534-4107-7643-9FD1-A9FC5EB2D0B1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1324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So, how much do we spend in Maine?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First pass</a:t>
            </a:r>
          </a:p>
          <a:p>
            <a:pPr lvl="1"/>
            <a:r>
              <a:rPr lang="en-US" sz="2000" dirty="0" smtClean="0"/>
              <a:t>“quick &amp; dirty” adaptation of Rhode Island approach</a:t>
            </a:r>
          </a:p>
          <a:p>
            <a:r>
              <a:rPr lang="en-US" sz="2400" dirty="0" smtClean="0"/>
              <a:t>RI Affordability </a:t>
            </a:r>
            <a:r>
              <a:rPr lang="en-US" sz="2400" dirty="0"/>
              <a:t>Standards </a:t>
            </a:r>
            <a:endParaRPr lang="en-US" sz="2400" dirty="0" smtClean="0"/>
          </a:p>
          <a:p>
            <a:pPr lvl="1"/>
            <a:r>
              <a:rPr lang="en-US" sz="2400" dirty="0" smtClean="0"/>
              <a:t>Designed to reallocate medical care expenditures to primary care w/o increasing overall spend</a:t>
            </a:r>
          </a:p>
          <a:p>
            <a:pPr lvl="1"/>
            <a:r>
              <a:rPr lang="en-US" sz="2400" dirty="0" smtClean="0"/>
              <a:t>Applicable to commercial market</a:t>
            </a:r>
            <a:endParaRPr lang="en-US" sz="2400" dirty="0"/>
          </a:p>
          <a:p>
            <a:r>
              <a:rPr lang="en-US" sz="2400" dirty="0" smtClean="0"/>
              <a:t> OHIC has established a detailed approach to calculating spend, using data provided in annual filings by commercial payers</a:t>
            </a:r>
          </a:p>
          <a:p>
            <a:pPr lvl="1"/>
            <a:r>
              <a:rPr lang="en-US" sz="2000" dirty="0" smtClean="0"/>
              <a:t>RI does not yet have an APCD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56534-4107-7643-9FD1-A9FC5EB2D0B1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97073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OHIC defines primary care spending* as medical expenses paid to Family Practice, Internal Medicine, Pediatrics and providers with credentials = MD, DO, NP and PA</a:t>
            </a:r>
          </a:p>
          <a:p>
            <a:r>
              <a:rPr lang="en-US" dirty="0" smtClean="0"/>
              <a:t>Excludes “dual” providers who provide both primary and specialty care except in those situations where the specialist is paid on a PC provider fee schedule</a:t>
            </a:r>
          </a:p>
          <a:p>
            <a:pPr marL="0" indent="0">
              <a:buNone/>
            </a:pPr>
            <a:r>
              <a:rPr lang="en-US" sz="1800" dirty="0" smtClean="0"/>
              <a:t>* RI Annual Health Statement Supplement Instructions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56534-4107-7643-9FD1-A9FC5EB2D0B1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93248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calculation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used claims data from the APCD</a:t>
            </a:r>
          </a:p>
          <a:p>
            <a:pPr lvl="1"/>
            <a:r>
              <a:rPr lang="en-US" dirty="0" smtClean="0"/>
              <a:t>CY2013</a:t>
            </a:r>
          </a:p>
          <a:p>
            <a:pPr lvl="1"/>
            <a:r>
              <a:rPr lang="en-US" dirty="0" smtClean="0"/>
              <a:t>Excluded claims associated with supplemental coverage plans</a:t>
            </a:r>
          </a:p>
          <a:p>
            <a:pPr lvl="1"/>
            <a:r>
              <a:rPr lang="en-US" dirty="0" smtClean="0"/>
              <a:t>Only included members with a full year of eligibility (N=587k less 140k w/o continuous elig)</a:t>
            </a:r>
          </a:p>
          <a:p>
            <a:pPr lvl="1"/>
            <a:r>
              <a:rPr lang="en-US" dirty="0" smtClean="0"/>
              <a:t>ID’d primary care providers using NPI taxonomy</a:t>
            </a:r>
          </a:p>
          <a:p>
            <a:pPr lvl="2"/>
            <a:r>
              <a:rPr lang="en-US" dirty="0" smtClean="0"/>
              <a:t>Included NP/PA providers if NPI ID’d them as PC</a:t>
            </a:r>
          </a:p>
          <a:p>
            <a:pPr lvl="1"/>
            <a:r>
              <a:rPr lang="en-US" dirty="0" smtClean="0"/>
              <a:t>Only FFS claims are included</a:t>
            </a:r>
          </a:p>
          <a:p>
            <a:pPr marL="914400" lvl="2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56534-4107-7643-9FD1-A9FC5EB2D0B1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8473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calculation, con’t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Total spend (denominator) includes NPIs that ID provider as other than PC as well as claims with provider “unknown” – a considerable number</a:t>
            </a:r>
          </a:p>
          <a:p>
            <a:pPr lvl="1"/>
            <a:r>
              <a:rPr lang="en-US" dirty="0" smtClean="0"/>
              <a:t>There are claims that we were unable to classify as primary care (e.g. integrated practices billing out under a single TIN) or that were missing servicing provider – 5%</a:t>
            </a:r>
          </a:p>
          <a:p>
            <a:pPr lvl="1"/>
            <a:r>
              <a:rPr lang="en-US" dirty="0" smtClean="0"/>
              <a:t>Rx, all pd claims other than PC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56534-4107-7643-9FD1-A9FC5EB2D0B1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47170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calculation, con’t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Total spend used in denominator</a:t>
            </a:r>
          </a:p>
          <a:p>
            <a:pPr marL="0" indent="0" algn="ctr">
              <a:buNone/>
            </a:pPr>
            <a:r>
              <a:rPr lang="en-US" dirty="0" smtClean="0"/>
              <a:t>$1.02 billion (inc $290m Rx)</a:t>
            </a:r>
          </a:p>
          <a:p>
            <a:r>
              <a:rPr lang="en-US" dirty="0" smtClean="0"/>
              <a:t>Of that total, primary care spend</a:t>
            </a:r>
          </a:p>
          <a:p>
            <a:pPr marL="0" indent="0" algn="ctr">
              <a:buNone/>
            </a:pPr>
            <a:r>
              <a:rPr lang="en-US" dirty="0" smtClean="0"/>
              <a:t>$53 million</a:t>
            </a:r>
          </a:p>
          <a:p>
            <a:r>
              <a:rPr lang="en-US" b="1" dirty="0" smtClean="0"/>
              <a:t>5.2% primary care spend</a:t>
            </a:r>
            <a:endParaRPr lang="en-US" dirty="0" smtClean="0"/>
          </a:p>
          <a:p>
            <a:r>
              <a:rPr lang="en-US" dirty="0" smtClean="0"/>
              <a:t>Remember, though, there is some slack in this calculation!</a:t>
            </a:r>
          </a:p>
          <a:p>
            <a:pPr lvl="1"/>
            <a:r>
              <a:rPr lang="en-US" dirty="0" smtClean="0"/>
              <a:t>Limitations of data; no non-claims spend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56534-4107-7643-9FD1-A9FC5EB2D0B1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8546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this the best way to define primary care?</a:t>
            </a:r>
          </a:p>
          <a:p>
            <a:pPr lvl="1"/>
            <a:r>
              <a:rPr lang="en-US" dirty="0" smtClean="0"/>
              <a:t>Definition driven by provider type v. codes</a:t>
            </a:r>
          </a:p>
          <a:p>
            <a:r>
              <a:rPr lang="en-US" dirty="0" smtClean="0"/>
              <a:t>Data limitations</a:t>
            </a:r>
          </a:p>
          <a:p>
            <a:r>
              <a:rPr lang="en-US" dirty="0" smtClean="0"/>
              <a:t>And once you figure out the spend, then what?</a:t>
            </a:r>
          </a:p>
          <a:p>
            <a:pPr lvl="1"/>
            <a:r>
              <a:rPr lang="en-US" dirty="0" smtClean="0"/>
              <a:t>What is the “right” amount to spend?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56534-4107-7643-9FD1-A9FC5EB2D0B1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7717062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5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8072</TotalTime>
  <Words>467</Words>
  <Application>Microsoft Office PowerPoint</Application>
  <PresentationFormat>On-screen Show (4:3)</PresentationFormat>
  <Paragraphs>59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Custom Design</vt:lpstr>
      <vt:lpstr>5_Custom Design</vt:lpstr>
      <vt:lpstr>PowerPoint Presentation</vt:lpstr>
      <vt:lpstr>Spending on Primary Care in Maine</vt:lpstr>
      <vt:lpstr>So, how much do we spend in Maine? </vt:lpstr>
      <vt:lpstr>RI Approach</vt:lpstr>
      <vt:lpstr>Our calculation</vt:lpstr>
      <vt:lpstr>Our calculation, con’t</vt:lpstr>
      <vt:lpstr>Our calculation, con’t</vt:lpstr>
      <vt:lpstr>Considerations</vt:lpstr>
    </vt:vector>
  </TitlesOfParts>
  <Company>Maine Health Management Coalition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Brandon Hotham</dc:creator>
  <cp:lastModifiedBy>Frank Johnson</cp:lastModifiedBy>
  <cp:revision>127</cp:revision>
  <cp:lastPrinted>2014-11-24T21:11:33Z</cp:lastPrinted>
  <dcterms:created xsi:type="dcterms:W3CDTF">2014-02-03T17:00:52Z</dcterms:created>
  <dcterms:modified xsi:type="dcterms:W3CDTF">2015-01-16T18:52:16Z</dcterms:modified>
</cp:coreProperties>
</file>